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58" r:id="rId4"/>
    <p:sldId id="257" r:id="rId5"/>
    <p:sldId id="261" r:id="rId6"/>
    <p:sldId id="291" r:id="rId7"/>
    <p:sldId id="292" r:id="rId8"/>
    <p:sldId id="293" r:id="rId9"/>
    <p:sldId id="294" r:id="rId10"/>
    <p:sldId id="303" r:id="rId11"/>
    <p:sldId id="302" r:id="rId12"/>
    <p:sldId id="304" r:id="rId13"/>
    <p:sldId id="305" r:id="rId14"/>
    <p:sldId id="295" r:id="rId15"/>
    <p:sldId id="296" r:id="rId16"/>
    <p:sldId id="297" r:id="rId17"/>
    <p:sldId id="276" r:id="rId18"/>
    <p:sldId id="285" r:id="rId19"/>
    <p:sldId id="286" r:id="rId20"/>
    <p:sldId id="280" r:id="rId21"/>
    <p:sldId id="281" r:id="rId22"/>
    <p:sldId id="301" r:id="rId23"/>
    <p:sldId id="284" r:id="rId24"/>
    <p:sldId id="259" r:id="rId25"/>
    <p:sldId id="26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6"/>
    <a:srgbClr val="00339A"/>
    <a:srgbClr val="013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1092" y="-90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20689-AF1D-4198-8D28-CFFEE347061D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07109-1BBB-40FA-B69F-CA8FF5D6A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2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DB92F-C7B3-4480-B1D5-3DFE4738540A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4CF94-6DA8-498E-89B8-731E4CCE9F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3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HK" altLang="en-US" noProof="0" dirty="0">
              <a:latin typeface="+mn-ea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77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HK" altLang="en-US" noProof="0" dirty="0">
              <a:latin typeface="+mn-ea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41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座位改成小組組合方式</a:t>
            </a:r>
            <a:r>
              <a:rPr lang="en-US" altLang="zh-TW" dirty="0" smtClean="0">
                <a:latin typeface="新細明體"/>
                <a:ea typeface="新細明體"/>
              </a:rPr>
              <a:t>，</a:t>
            </a:r>
            <a:r>
              <a:rPr lang="zh-TW" altLang="en-US" dirty="0" smtClean="0">
                <a:latin typeface="新細明體"/>
                <a:ea typeface="新細明體"/>
              </a:rPr>
              <a:t>以便教學：小組討論和發表。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4CF94-6DA8-498E-89B8-731E4CCE9F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46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</a:defRPr>
            </a:lvl1pPr>
          </a:lstStyle>
          <a:p>
            <a:fld id="{A8FE9762-B3C4-42C3-9B38-01484AED35B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05C112D9-C2EE-4C4E-89E1-85B21C1EB3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 baseline="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>
                <a:latin typeface="標楷體" pitchFamily="65" charset="-120"/>
                <a:ea typeface="標楷體" pitchFamily="65" charset="-120"/>
              </a:rPr>
              <a:t>三年八班</a:t>
            </a:r>
            <a:r>
              <a:rPr lang="zh-TW" altLang="en-US" sz="6600" dirty="0">
                <a:latin typeface="標楷體" pitchFamily="65" charset="-120"/>
                <a:ea typeface="標楷體" pitchFamily="65" charset="-120"/>
              </a:rPr>
              <a:t>學校日</a:t>
            </a:r>
            <a:endParaRPr lang="zh-HK" altLang="en-US" sz="6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北市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明湖國民小學</a:t>
            </a:r>
            <a:endParaRPr lang="zh-HK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教學理念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和做法補充說明 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10000"/>
          </a:bodyPr>
          <a:lstStyle/>
          <a:p>
            <a:r>
              <a:rPr lang="zh-TW" altLang="zh-TW" dirty="0" smtClean="0"/>
              <a:t>數學</a:t>
            </a:r>
            <a:r>
              <a:rPr lang="zh-TW" altLang="zh-TW" dirty="0"/>
              <a:t>課：</a:t>
            </a:r>
          </a:p>
          <a:p>
            <a:pPr marL="0" indent="0">
              <a:buNone/>
            </a:pPr>
            <a:r>
              <a:rPr lang="en-US" altLang="zh-TW" dirty="0" smtClean="0"/>
              <a:t>  1.</a:t>
            </a:r>
            <a:r>
              <a:rPr lang="zh-TW" altLang="zh-TW" dirty="0" smtClean="0"/>
              <a:t>力求</a:t>
            </a:r>
            <a:r>
              <a:rPr lang="zh-TW" altLang="zh-TW" dirty="0"/>
              <a:t>孩子能透過閱讀數學文本、圖案來理解</a:t>
            </a:r>
            <a:r>
              <a:rPr lang="zh-TW" altLang="zh-TW" dirty="0" smtClean="0"/>
              <a:t>每一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個</a:t>
            </a:r>
            <a:r>
              <a:rPr lang="zh-TW" altLang="zh-TW" dirty="0"/>
              <a:t>單元所要傳達的數學概念</a:t>
            </a:r>
            <a:r>
              <a:rPr lang="zh-TW" altLang="zh-TW" dirty="0" smtClean="0"/>
              <a:t>，繼而</a:t>
            </a:r>
            <a:r>
              <a:rPr lang="zh-TW" altLang="zh-TW" dirty="0"/>
              <a:t>帶領出</a:t>
            </a:r>
            <a:r>
              <a:rPr lang="zh-TW" altLang="zh-TW" dirty="0" smtClean="0"/>
              <a:t>他們的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數學</a:t>
            </a:r>
            <a:r>
              <a:rPr lang="zh-TW" altLang="zh-TW" dirty="0"/>
              <a:t>邏輯能力和運算能力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2.</a:t>
            </a:r>
            <a:r>
              <a:rPr lang="zh-TW" altLang="zh-TW" dirty="0" smtClean="0"/>
              <a:t>我</a:t>
            </a:r>
            <a:r>
              <a:rPr lang="zh-TW" altLang="zh-TW" dirty="0"/>
              <a:t>要孩子避免淪為只會為分數而</a:t>
            </a:r>
            <a:r>
              <a:rPr lang="zh-TW" altLang="zh-TW" dirty="0" smtClean="0"/>
              <a:t>學會計算</a:t>
            </a:r>
            <a:r>
              <a:rPr lang="zh-TW" altLang="zh-TW" dirty="0"/>
              <a:t>；</a:t>
            </a:r>
            <a:r>
              <a:rPr lang="zh-TW" altLang="zh-TW" dirty="0" smtClean="0"/>
              <a:t>數學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的</a:t>
            </a:r>
            <a:r>
              <a:rPr lang="zh-TW" altLang="zh-TW" dirty="0"/>
              <a:t>思考、運算、解題，除了可以訓練腦力外，</a:t>
            </a:r>
            <a:r>
              <a:rPr lang="zh-TW" altLang="zh-TW" dirty="0" smtClean="0"/>
              <a:t>也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可以</a:t>
            </a:r>
            <a:r>
              <a:rPr lang="zh-TW" altLang="zh-TW" dirty="0"/>
              <a:t>解決生活中遇到</a:t>
            </a:r>
            <a:r>
              <a:rPr lang="zh-TW" altLang="zh-TW" dirty="0" smtClean="0"/>
              <a:t>的問題。</a:t>
            </a:r>
            <a:r>
              <a:rPr lang="zh-TW" altLang="zh-TW" dirty="0"/>
              <a:t>回家的路有很多條</a:t>
            </a:r>
            <a:r>
              <a:rPr lang="zh-TW" altLang="zh-TW" dirty="0" smtClean="0"/>
              <a:t>，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zh-TW" dirty="0" smtClean="0"/>
              <a:t>孩子</a:t>
            </a:r>
            <a:r>
              <a:rPr lang="zh-TW" altLang="zh-TW" dirty="0"/>
              <a:t>可以選擇一條適合</a:t>
            </a:r>
            <a:r>
              <a:rPr lang="zh-TW" altLang="zh-TW" dirty="0" smtClean="0"/>
              <a:t>他們回家</a:t>
            </a:r>
            <a:r>
              <a:rPr lang="zh-TW" altLang="zh-TW" dirty="0"/>
              <a:t>的路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3. </a:t>
            </a:r>
            <a:r>
              <a:rPr lang="zh-TW" altLang="zh-TW" dirty="0"/>
              <a:t>另依課程完成的進度進行形評量。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7872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教學理念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和做法補充說明 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綜合</a:t>
            </a:r>
            <a:r>
              <a:rPr lang="zh-TW" altLang="en-US" dirty="0" smtClean="0"/>
              <a:t>活動</a:t>
            </a:r>
            <a:r>
              <a:rPr lang="zh-TW" altLang="zh-TW" dirty="0"/>
              <a:t>:</a:t>
            </a:r>
            <a:r>
              <a:rPr lang="zh-TW" altLang="zh-TW" dirty="0" smtClean="0"/>
              <a:t>配合各處室安排活動課程演講。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666481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20080"/>
          </a:xfrm>
        </p:spPr>
        <p:txBody>
          <a:bodyPr>
            <a:noAutofit/>
          </a:bodyPr>
          <a:lstStyle/>
          <a:p>
            <a:r>
              <a:rPr lang="zh-TW" altLang="zh-TW" sz="6000" dirty="0"/>
              <a:t>閱讀教學理念和做法</a:t>
            </a:r>
            <a:br>
              <a:rPr lang="zh-TW" altLang="zh-TW" sz="6000" dirty="0"/>
            </a:b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語文</a:t>
            </a:r>
            <a:r>
              <a:rPr lang="zh-TW" altLang="zh-TW" dirty="0"/>
              <a:t>能力的培養不限於國語課，而是無所不在的有聲閱讀、無聲</a:t>
            </a:r>
            <a:r>
              <a:rPr lang="zh-TW" altLang="zh-TW" dirty="0" smtClean="0"/>
              <a:t>閱讀</a:t>
            </a:r>
            <a:r>
              <a:rPr lang="zh-TW" altLang="en-US" dirty="0" smtClean="0"/>
              <a:t>和行動閱讀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閱讀</a:t>
            </a:r>
            <a:r>
              <a:rPr lang="zh-TW" altLang="zh-TW" dirty="0"/>
              <a:t>除了</a:t>
            </a:r>
            <a:r>
              <a:rPr lang="zh-TW" altLang="zh-TW" dirty="0" smtClean="0"/>
              <a:t>可以練習</a:t>
            </a:r>
            <a:r>
              <a:rPr lang="zh-TW" altLang="zh-TW" dirty="0"/>
              <a:t>運用文字之外，還可以展現孩子的思維與見解，所以閱讀可使孩童的連想力、想像力</a:t>
            </a:r>
            <a:r>
              <a:rPr lang="zh-TW" altLang="zh-TW" dirty="0" smtClean="0"/>
              <a:t>、創造力</a:t>
            </a:r>
            <a:r>
              <a:rPr lang="zh-TW" altLang="zh-TW" dirty="0"/>
              <a:t>類化、內化的擴展到各科目中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讀書</a:t>
            </a:r>
            <a:r>
              <a:rPr lang="zh-TW" altLang="zh-TW" dirty="0"/>
              <a:t>，應該讀出思考力——孩子必須從不同的角度</a:t>
            </a:r>
            <a:r>
              <a:rPr lang="zh-TW" altLang="zh-TW" dirty="0" smtClean="0"/>
              <a:t>去看</a:t>
            </a:r>
            <a:r>
              <a:rPr lang="zh-TW" altLang="zh-TW" dirty="0"/>
              <a:t>事情，才會產生創意。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9920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  <a:ea typeface="標楷體"/>
                <a:cs typeface="Times New Roman"/>
              </a:rPr>
              <a:t>本學期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請爸爸、媽媽配合的事項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sz="3000" dirty="0" smtClean="0"/>
              <a:t>煩請孩子儘量在七點三十～七點四十分到校，完成外掃區整潔工作、聯絡簿的</a:t>
            </a:r>
            <a:r>
              <a:rPr lang="zh-TW" altLang="zh-TW" sz="3000" dirty="0" smtClean="0"/>
              <a:t>抄寫、</a:t>
            </a:r>
            <a:endParaRPr lang="zh-TW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  </a:t>
            </a:r>
            <a:r>
              <a:rPr lang="zh-TW" altLang="zh-TW" sz="3000" dirty="0" smtClean="0"/>
              <a:t>回家</a:t>
            </a:r>
            <a:r>
              <a:rPr lang="zh-TW" altLang="zh-TW" sz="3000" dirty="0" smtClean="0"/>
              <a:t>作業的繳交，以便順利進行每日</a:t>
            </a:r>
            <a:r>
              <a:rPr lang="zh-TW" altLang="zh-TW" sz="3000" dirty="0" smtClean="0"/>
              <a:t>七點</a:t>
            </a:r>
            <a:r>
              <a:rPr lang="en-US" altLang="zh-TW" sz="3000" dirty="0" smtClean="0"/>
              <a:t>   </a:t>
            </a:r>
          </a:p>
          <a:p>
            <a:pPr marL="0" indent="0">
              <a:buNone/>
            </a:pPr>
            <a:r>
              <a:rPr lang="en-US" altLang="zh-TW" sz="3000" dirty="0"/>
              <a:t> </a:t>
            </a:r>
            <a:r>
              <a:rPr lang="en-US" altLang="zh-TW" sz="3000" dirty="0" smtClean="0"/>
              <a:t> </a:t>
            </a:r>
            <a:r>
              <a:rPr lang="zh-TW" altLang="zh-TW" sz="3000" dirty="0" smtClean="0"/>
              <a:t>五十分</a:t>
            </a:r>
            <a:r>
              <a:rPr lang="zh-TW" altLang="zh-TW" sz="3000" dirty="0" smtClean="0"/>
              <a:t>到八點三十五分所安排的活動課程</a:t>
            </a:r>
            <a:r>
              <a:rPr lang="zh-TW" altLang="zh-TW" sz="3000" dirty="0" smtClean="0"/>
              <a:t>：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1.</a:t>
            </a:r>
            <a:r>
              <a:rPr lang="zh-TW" altLang="zh-TW" sz="3000" dirty="0" smtClean="0"/>
              <a:t>每天</a:t>
            </a:r>
            <a:r>
              <a:rPr lang="zh-TW" altLang="zh-TW" sz="3000" dirty="0" smtClean="0"/>
              <a:t>七點五十分到八點五分晨</a:t>
            </a:r>
            <a:r>
              <a:rPr lang="zh-TW" altLang="zh-TW" sz="3000" dirty="0" smtClean="0"/>
              <a:t>讀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2.</a:t>
            </a:r>
            <a:r>
              <a:rPr lang="zh-TW" altLang="zh-TW" sz="3000" dirty="0"/>
              <a:t>每週</a:t>
            </a:r>
            <a:r>
              <a:rPr lang="zh-TW" altLang="zh-TW" sz="3000" dirty="0" smtClean="0"/>
              <a:t>一</a:t>
            </a:r>
            <a:r>
              <a:rPr lang="zh-TW" altLang="en-US" sz="3000" dirty="0" smtClean="0"/>
              <a:t>兒童朝會。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3.</a:t>
            </a:r>
            <a:r>
              <a:rPr lang="zh-TW" altLang="zh-TW" sz="3000" dirty="0" smtClean="0"/>
              <a:t>每週</a:t>
            </a:r>
            <a:r>
              <a:rPr lang="zh-TW" altLang="en-US" sz="3000" dirty="0" smtClean="0"/>
              <a:t>二愛媽入班說故事。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4.</a:t>
            </a:r>
            <a:r>
              <a:rPr lang="zh-TW" altLang="en-US" sz="3000" dirty="0" smtClean="0"/>
              <a:t>每</a:t>
            </a:r>
            <a:r>
              <a:rPr lang="zh-TW" altLang="zh-TW" sz="3000" dirty="0" smtClean="0"/>
              <a:t>週四</a:t>
            </a:r>
            <a:r>
              <a:rPr lang="zh-TW" altLang="en-US" sz="3000" dirty="0" smtClean="0"/>
              <a:t>、五</a:t>
            </a:r>
            <a:r>
              <a:rPr lang="zh-TW" altLang="zh-TW" sz="3000" dirty="0" smtClean="0"/>
              <a:t>班級閱讀</a:t>
            </a:r>
            <a:r>
              <a:rPr lang="zh-TW" altLang="en-US" sz="3000" dirty="0" smtClean="0"/>
              <a:t>。</a:t>
            </a:r>
            <a:endParaRPr lang="zh-TW" altLang="en-US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  <a:ea typeface="標楷體"/>
                <a:cs typeface="Times New Roman"/>
              </a:rPr>
              <a:t>本學期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請爸爸、媽媽配合的事項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每週</a:t>
            </a:r>
            <a:r>
              <a:rPr lang="zh-TW" altLang="en-US" dirty="0" smtClean="0"/>
              <a:t>二</a:t>
            </a:r>
            <a:r>
              <a:rPr lang="zh-TW" altLang="zh-TW" dirty="0" smtClean="0"/>
              <a:t>、</a:t>
            </a:r>
            <a:r>
              <a:rPr lang="zh-TW" altLang="en-US" dirty="0" smtClean="0"/>
              <a:t>四</a:t>
            </a:r>
            <a:r>
              <a:rPr lang="zh-TW" altLang="zh-TW" dirty="0" smtClean="0"/>
              <a:t>有</a:t>
            </a:r>
            <a:r>
              <a:rPr lang="zh-TW" altLang="zh-TW" dirty="0" smtClean="0"/>
              <a:t>體育課，請著穿運動服和運動鞋到校。</a:t>
            </a:r>
            <a:endParaRPr lang="en-US" altLang="zh-TW" dirty="0" smtClean="0"/>
          </a:p>
          <a:p>
            <a:r>
              <a:rPr lang="zh-TW" altLang="zh-TW" dirty="0" smtClean="0"/>
              <a:t>開水勝於任何飲料，請鼓勵孩子多喝開水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勿</a:t>
            </a:r>
            <a:r>
              <a:rPr lang="zh-TW" altLang="zh-TW" dirty="0"/>
              <a:t>做「快遞郵差」，以養成孩子做好自己該做的事的良好習慣。每日就寢前，</a:t>
            </a:r>
            <a:r>
              <a:rPr lang="zh-TW" altLang="zh-TW" dirty="0" smtClean="0"/>
              <a:t>務</a:t>
            </a:r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zh-TW" altLang="zh-TW" dirty="0" smtClean="0"/>
              <a:t>必要求寶貝準備好隔日的課本、作業、學</a:t>
            </a:r>
            <a:r>
              <a:rPr lang="en-US" altLang="zh-TW" dirty="0" smtClean="0"/>
              <a:t>  </a:t>
            </a:r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zh-TW" altLang="zh-TW" dirty="0" smtClean="0"/>
              <a:t>用品。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  <a:ea typeface="標楷體"/>
                <a:cs typeface="Times New Roman"/>
              </a:rPr>
              <a:t>本學期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請爸爸、媽媽配合的事項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dirty="0" smtClean="0"/>
              <a:t>「</a:t>
            </a:r>
            <a:r>
              <a:rPr lang="zh-TW" altLang="zh-TW" dirty="0" smtClean="0"/>
              <a:t>多做多得，少做少得」，請不要擔心寶貝會做不好，要相信他們的能力。期待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r>
              <a:rPr lang="zh-TW" altLang="zh-TW" dirty="0" smtClean="0"/>
              <a:t>他們</a:t>
            </a:r>
            <a:r>
              <a:rPr lang="zh-TW" altLang="zh-TW" dirty="0" smtClean="0"/>
              <a:t>在新的學期裡能做一個認真、負責</a:t>
            </a:r>
            <a:r>
              <a:rPr lang="zh-TW" altLang="zh-TW" dirty="0" smtClean="0"/>
              <a:t>、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r>
              <a:rPr lang="zh-TW" altLang="zh-TW" dirty="0" smtClean="0"/>
              <a:t>熱心</a:t>
            </a:r>
            <a:r>
              <a:rPr lang="zh-TW" altLang="zh-TW" dirty="0" smtClean="0"/>
              <a:t>服務、主動關懷他人，且生活力</a:t>
            </a:r>
            <a:r>
              <a:rPr lang="zh-TW" altLang="zh-TW" dirty="0"/>
              <a:t>滿分</a:t>
            </a:r>
            <a:endParaRPr lang="zh-TW" altLang="zh-TW" dirty="0" smtClean="0"/>
          </a:p>
          <a:p>
            <a:pPr marL="0" indent="0">
              <a:buNone/>
            </a:pPr>
            <a:r>
              <a:rPr lang="en-US" altLang="zh-TW" dirty="0" smtClean="0"/>
              <a:t>  </a:t>
            </a:r>
            <a:r>
              <a:rPr lang="zh-TW" altLang="zh-TW" dirty="0" smtClean="0"/>
              <a:t>的</a:t>
            </a:r>
            <a:r>
              <a:rPr lang="zh-TW" altLang="zh-TW" dirty="0" smtClean="0"/>
              <a:t>好孩子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/>
              <a:t>請傾聽孩子分享生活中人事物及課程的內容、心得，並一起討論。給孩子</a:t>
            </a:r>
            <a:r>
              <a:rPr lang="zh-TW" altLang="zh-TW" dirty="0" smtClean="0"/>
              <a:t>一個發言</a:t>
            </a:r>
            <a:r>
              <a:rPr lang="zh-TW" altLang="zh-TW" dirty="0"/>
              <a:t>的機會，如此可訓練及了解孩子的思維與見解外，還可培養增進親子感情。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/>
                <a:ea typeface="標楷體"/>
                <a:cs typeface="Times New Roman"/>
              </a:rPr>
              <a:t>本學期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請</a:t>
            </a:r>
            <a:r>
              <a:rPr lang="zh-TW" altLang="zh-TW" dirty="0">
                <a:effectLst/>
                <a:ea typeface="標楷體"/>
                <a:cs typeface="Times New Roman"/>
              </a:rPr>
              <a:t>爸爸、媽媽配合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的事項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marL="608330">
              <a:spcAft>
                <a:spcPts val="600"/>
              </a:spcAft>
            </a:pPr>
            <a:r>
              <a:rPr lang="zh-TW" altLang="zh-TW" sz="4100" kern="100" dirty="0" smtClean="0">
                <a:latin typeface="Calibri"/>
                <a:ea typeface="標楷體"/>
                <a:cs typeface="Times New Roman"/>
              </a:rPr>
              <a:t>請</a:t>
            </a:r>
            <a:r>
              <a:rPr lang="zh-TW" altLang="zh-TW" sz="4100" kern="100" dirty="0">
                <a:latin typeface="Calibri"/>
                <a:ea typeface="標楷體"/>
                <a:cs typeface="Times New Roman"/>
              </a:rPr>
              <a:t>家長多利用學校網站可查詢校內重要行事及班級網頁</a:t>
            </a:r>
            <a:r>
              <a:rPr lang="zh-TW" altLang="zh-TW" sz="4100" kern="100" dirty="0" smtClean="0">
                <a:latin typeface="Calibri"/>
                <a:ea typeface="標楷體"/>
                <a:cs typeface="Times New Roman"/>
              </a:rPr>
              <a:t>。</a:t>
            </a:r>
            <a:endParaRPr lang="en-US" altLang="zh-TW" sz="4100" kern="100" dirty="0" smtClean="0">
              <a:latin typeface="Calibri"/>
              <a:ea typeface="標楷體"/>
              <a:cs typeface="Times New Roman"/>
            </a:endParaRPr>
          </a:p>
          <a:p>
            <a:pPr marL="265430" indent="0">
              <a:spcAft>
                <a:spcPts val="600"/>
              </a:spcAft>
              <a:buNone/>
            </a:pPr>
            <a:endParaRPr lang="zh-TW" altLang="zh-TW" sz="4100" kern="100" dirty="0">
              <a:latin typeface="Calibri"/>
              <a:ea typeface="新細明體"/>
              <a:cs typeface="Times New Roman"/>
            </a:endParaRPr>
          </a:p>
          <a:p>
            <a:pPr marL="608330">
              <a:spcAft>
                <a:spcPts val="1200"/>
              </a:spcAft>
            </a:pPr>
            <a:r>
              <a:rPr lang="zh-TW" altLang="zh-TW" sz="4100" kern="100" dirty="0">
                <a:latin typeface="Calibri"/>
                <a:ea typeface="標楷體"/>
                <a:cs typeface="Times New Roman"/>
              </a:rPr>
              <a:t>對孩子的告知若有疑問，請隨時和站在第一線教學現場的老師電話熱線， </a:t>
            </a:r>
            <a:r>
              <a:rPr lang="zh-TW" altLang="zh-TW" sz="4100" kern="100" dirty="0" smtClean="0">
                <a:latin typeface="Calibri"/>
                <a:ea typeface="標楷體"/>
                <a:cs typeface="Times New Roman"/>
              </a:rPr>
              <a:t>在</a:t>
            </a:r>
            <a:r>
              <a:rPr lang="zh-TW" altLang="zh-TW" sz="4100" kern="100" dirty="0">
                <a:latin typeface="Calibri"/>
                <a:ea typeface="標楷體"/>
                <a:cs typeface="Times New Roman"/>
              </a:rPr>
              <a:t>最短、最快的時間內，做最正面、有效的妥善處理，共同創造學生、</a:t>
            </a:r>
            <a:r>
              <a:rPr lang="zh-TW" altLang="zh-TW" sz="4100" kern="100" dirty="0" smtClean="0">
                <a:latin typeface="Calibri"/>
                <a:ea typeface="標楷體"/>
                <a:cs typeface="Times New Roman"/>
              </a:rPr>
              <a:t>家</a:t>
            </a:r>
            <a:r>
              <a:rPr lang="zh-TW" altLang="zh-TW" sz="4100" dirty="0" smtClean="0">
                <a:ea typeface="標楷體"/>
                <a:cs typeface="Times New Roman"/>
              </a:rPr>
              <a:t>長</a:t>
            </a:r>
            <a:r>
              <a:rPr lang="zh-TW" altLang="zh-TW" sz="4100" dirty="0">
                <a:ea typeface="標楷體"/>
                <a:cs typeface="Times New Roman"/>
              </a:rPr>
              <a:t>和師長彼此之間的三贏局面。 </a:t>
            </a:r>
            <a:endParaRPr lang="en-US" altLang="zh-TW" sz="4100" dirty="0" smtClean="0">
              <a:ea typeface="標楷體"/>
              <a:cs typeface="Times New Roman"/>
            </a:endParaRPr>
          </a:p>
          <a:p>
            <a:pPr marL="265430" indent="0">
              <a:spcAft>
                <a:spcPts val="0"/>
              </a:spcAft>
              <a:buNone/>
            </a:pPr>
            <a:endParaRPr lang="en-US" altLang="zh-TW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r>
              <a:rPr lang="zh-TW" altLang="en-US" dirty="0">
                <a:ea typeface="標楷體"/>
                <a:cs typeface="Times New Roman"/>
              </a:rPr>
              <a:t> </a:t>
            </a:r>
            <a:r>
              <a:rPr lang="zh-TW" altLang="en-US" dirty="0" smtClean="0">
                <a:ea typeface="標楷體"/>
                <a:cs typeface="Times New Roman"/>
              </a:rPr>
              <a:t>      </a:t>
            </a:r>
            <a:endParaRPr lang="en-US" altLang="zh-TW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r>
              <a:rPr lang="zh-TW" altLang="en-US" dirty="0">
                <a:ea typeface="標楷體"/>
                <a:cs typeface="Times New Roman"/>
              </a:rPr>
              <a:t> </a:t>
            </a:r>
            <a:r>
              <a:rPr lang="zh-TW" altLang="en-US" dirty="0" smtClean="0">
                <a:ea typeface="標楷體"/>
                <a:cs typeface="Times New Roman"/>
              </a:rPr>
              <a:t>       </a:t>
            </a:r>
            <a:endParaRPr lang="en-US" altLang="zh-TW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69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華康標楷體" pitchFamily="65" charset="-120"/>
                <a:ea typeface="華康標楷體" pitchFamily="65" charset="-120"/>
              </a:rPr>
              <a:t>本</a:t>
            </a:r>
            <a:r>
              <a:rPr lang="zh-TW" altLang="en-US" sz="6000" dirty="0" smtClean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華康標楷體" pitchFamily="65" charset="-120"/>
                <a:ea typeface="華康標楷體" pitchFamily="65" charset="-120"/>
              </a:rPr>
              <a:t>學期重要</a:t>
            </a:r>
            <a:r>
              <a:rPr lang="zh-TW" altLang="en-US" sz="6000" dirty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華康標楷體" pitchFamily="65" charset="-120"/>
                <a:ea typeface="華康標楷體" pitchFamily="65" charset="-120"/>
              </a:rPr>
              <a:t>活動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0911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endParaRPr lang="en-US" altLang="zh-TW" b="1" dirty="0" smtClean="0">
              <a:latin typeface="標楷體"/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>
                <a:latin typeface="標楷體"/>
                <a:ea typeface="標楷體"/>
                <a:cs typeface="Times New Roman"/>
              </a:rPr>
              <a:t>9</a:t>
            </a:r>
            <a:r>
              <a:rPr lang="zh-TW" altLang="en-US" b="1" dirty="0">
                <a:latin typeface="標楷體"/>
                <a:ea typeface="標楷體"/>
                <a:cs typeface="Times New Roman"/>
              </a:rPr>
              <a:t>月</a:t>
            </a:r>
            <a:r>
              <a:rPr lang="en-US" altLang="zh-TW" b="1" dirty="0">
                <a:latin typeface="標楷體"/>
                <a:ea typeface="標楷體"/>
                <a:cs typeface="Times New Roman"/>
              </a:rPr>
              <a:t>4</a:t>
            </a:r>
            <a:r>
              <a:rPr lang="zh-TW" altLang="en-US" b="1" dirty="0" smtClean="0">
                <a:latin typeface="標楷體"/>
                <a:ea typeface="標楷體"/>
                <a:cs typeface="Times New Roman"/>
              </a:rPr>
              <a:t>日    量身高體重   檢查頭蝨</a:t>
            </a:r>
            <a:endParaRPr lang="en-US" altLang="zh-TW" b="1" dirty="0" smtClean="0">
              <a:latin typeface="標楷體"/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 smtClean="0">
                <a:latin typeface="標楷體"/>
                <a:ea typeface="標楷體"/>
                <a:cs typeface="Times New Roman"/>
              </a:rPr>
              <a:t>9</a:t>
            </a:r>
            <a:r>
              <a:rPr lang="zh-TW" altLang="en-US" b="1" dirty="0" smtClean="0">
                <a:latin typeface="標楷體"/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latin typeface="標楷體"/>
                <a:ea typeface="標楷體"/>
                <a:cs typeface="Times New Roman"/>
              </a:rPr>
              <a:t>4</a:t>
            </a:r>
            <a:r>
              <a:rPr lang="zh-TW" altLang="en-US" b="1" dirty="0" smtClean="0">
                <a:latin typeface="標楷體"/>
                <a:ea typeface="標楷體"/>
                <a:cs typeface="Times New Roman"/>
              </a:rPr>
              <a:t>日</a:t>
            </a:r>
            <a:r>
              <a:rPr lang="zh-TW" altLang="en-US" b="1" dirty="0" smtClean="0">
                <a:ea typeface="標楷體"/>
                <a:cs typeface="Times New Roman"/>
              </a:rPr>
              <a:t>～</a:t>
            </a:r>
            <a:r>
              <a:rPr lang="en-US" altLang="zh-TW" b="1" dirty="0" smtClean="0">
                <a:ea typeface="標楷體"/>
                <a:cs typeface="Times New Roman"/>
              </a:rPr>
              <a:t>10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13</a:t>
            </a:r>
            <a:r>
              <a:rPr lang="zh-TW" altLang="en-US" b="1" dirty="0" smtClean="0">
                <a:ea typeface="標楷體"/>
                <a:cs typeface="Times New Roman"/>
              </a:rPr>
              <a:t>日   三年級游泳課</a:t>
            </a:r>
            <a:endParaRPr lang="en-US" altLang="zh-TW" b="1" dirty="0" smtClean="0">
              <a:latin typeface="標楷體"/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 smtClean="0">
                <a:ea typeface="標楷體"/>
                <a:cs typeface="Times New Roman"/>
              </a:rPr>
              <a:t>10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12    </a:t>
            </a:r>
            <a:r>
              <a:rPr lang="zh-TW" altLang="en-US" b="1" dirty="0" smtClean="0">
                <a:ea typeface="標楷體"/>
                <a:cs typeface="Times New Roman"/>
              </a:rPr>
              <a:t>流感疫曲施打</a:t>
            </a:r>
            <a:endParaRPr lang="en-US" altLang="zh-TW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>
                <a:ea typeface="標楷體"/>
                <a:cs typeface="Times New Roman"/>
              </a:rPr>
              <a:t>10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18    </a:t>
            </a:r>
            <a:r>
              <a:rPr lang="zh-TW" altLang="en-US" b="1" dirty="0" smtClean="0">
                <a:ea typeface="標楷體"/>
                <a:cs typeface="Times New Roman"/>
              </a:rPr>
              <a:t>口腔牙齒檢查</a:t>
            </a:r>
            <a:endParaRPr lang="en-US" altLang="zh-TW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 smtClean="0">
                <a:ea typeface="標楷體"/>
                <a:cs typeface="Times New Roman"/>
              </a:rPr>
              <a:t>11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2</a:t>
            </a:r>
            <a:r>
              <a:rPr lang="zh-TW" altLang="en-US" b="1" dirty="0" smtClean="0">
                <a:ea typeface="標楷體"/>
                <a:cs typeface="Times New Roman"/>
              </a:rPr>
              <a:t>日～</a:t>
            </a:r>
            <a:r>
              <a:rPr lang="en-US" altLang="zh-TW" b="1" dirty="0" smtClean="0">
                <a:ea typeface="標楷體"/>
                <a:cs typeface="Times New Roman"/>
              </a:rPr>
              <a:t>11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3</a:t>
            </a:r>
            <a:r>
              <a:rPr lang="zh-TW" altLang="en-US" b="1" dirty="0" smtClean="0">
                <a:ea typeface="標楷體"/>
                <a:cs typeface="Times New Roman"/>
              </a:rPr>
              <a:t>日  期中評量</a:t>
            </a:r>
            <a:endParaRPr lang="en-US" altLang="zh-TW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endParaRPr lang="en-US" altLang="zh-TW" b="1" dirty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endParaRPr lang="en-US" altLang="zh-TW" b="1" dirty="0">
              <a:ea typeface="標楷體"/>
              <a:cs typeface="Times New Roman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altLang="zh-TW" b="1" dirty="0">
              <a:latin typeface="標楷體"/>
              <a:ea typeface="標楷體"/>
              <a:cs typeface="Times New Roman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altLang="zh-TW" b="1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endParaRPr lang="en-US" altLang="zh-TW" b="1" dirty="0" smtClean="0">
              <a:ea typeface="標楷體"/>
              <a:cs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603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華康標楷體" pitchFamily="65" charset="-120"/>
                <a:ea typeface="華康標楷體" pitchFamily="65" charset="-120"/>
              </a:rPr>
              <a:t>本學期重要活動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zh-TW" b="1" dirty="0">
                <a:ea typeface="標楷體"/>
                <a:cs typeface="Times New Roman"/>
              </a:rPr>
              <a:t>11</a:t>
            </a:r>
            <a:r>
              <a:rPr lang="zh-TW" altLang="en-US" b="1" dirty="0">
                <a:ea typeface="標楷體"/>
                <a:cs typeface="Times New Roman"/>
              </a:rPr>
              <a:t>月</a:t>
            </a:r>
            <a:r>
              <a:rPr lang="en-US" altLang="zh-TW" b="1" dirty="0">
                <a:ea typeface="標楷體"/>
                <a:cs typeface="Times New Roman"/>
              </a:rPr>
              <a:t>7</a:t>
            </a:r>
            <a:r>
              <a:rPr lang="zh-TW" altLang="en-US" b="1" dirty="0">
                <a:ea typeface="標楷體"/>
                <a:cs typeface="Times New Roman"/>
              </a:rPr>
              <a:t>日    校外教學    動物園</a:t>
            </a:r>
            <a:endParaRPr lang="en-US" altLang="zh-TW" b="1" dirty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>
                <a:ea typeface="標楷體"/>
                <a:cs typeface="Times New Roman"/>
              </a:rPr>
              <a:t>11</a:t>
            </a:r>
            <a:r>
              <a:rPr lang="zh-TW" altLang="en-US" b="1" dirty="0">
                <a:ea typeface="標楷體"/>
                <a:cs typeface="Times New Roman"/>
              </a:rPr>
              <a:t>月</a:t>
            </a:r>
            <a:r>
              <a:rPr lang="en-US" altLang="zh-TW" b="1" dirty="0">
                <a:ea typeface="標楷體"/>
                <a:cs typeface="Times New Roman"/>
              </a:rPr>
              <a:t>25</a:t>
            </a:r>
            <a:r>
              <a:rPr lang="zh-TW" altLang="en-US" b="1" dirty="0">
                <a:ea typeface="標楷體"/>
                <a:cs typeface="Times New Roman"/>
              </a:rPr>
              <a:t>日  體育表演會  </a:t>
            </a:r>
            <a:r>
              <a:rPr lang="en-US" altLang="zh-TW" b="1" dirty="0">
                <a:ea typeface="標楷體"/>
                <a:cs typeface="Times New Roman"/>
              </a:rPr>
              <a:t>(12/1</a:t>
            </a:r>
            <a:r>
              <a:rPr lang="zh-TW" altLang="en-US" b="1" dirty="0">
                <a:ea typeface="標楷體"/>
                <a:cs typeface="Times New Roman"/>
              </a:rPr>
              <a:t>補假</a:t>
            </a:r>
            <a:r>
              <a:rPr lang="en-US" altLang="zh-TW" b="1" dirty="0">
                <a:ea typeface="標楷體"/>
                <a:cs typeface="Times New Roman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en-US" altLang="zh-TW" b="1" dirty="0" smtClean="0">
                <a:ea typeface="標楷體"/>
                <a:cs typeface="Times New Roman"/>
              </a:rPr>
              <a:t>107</a:t>
            </a:r>
            <a:r>
              <a:rPr lang="zh-TW" altLang="en-US" b="1" dirty="0" smtClean="0">
                <a:ea typeface="標楷體"/>
                <a:cs typeface="Times New Roman"/>
              </a:rPr>
              <a:t>年</a:t>
            </a:r>
            <a:r>
              <a:rPr lang="en-US" altLang="zh-TW" b="1" dirty="0" smtClean="0">
                <a:ea typeface="標楷體"/>
                <a:cs typeface="Times New Roman"/>
              </a:rPr>
              <a:t>1</a:t>
            </a:r>
            <a:r>
              <a:rPr lang="zh-TW" altLang="en-US" b="1" dirty="0">
                <a:ea typeface="標楷體"/>
                <a:cs typeface="Times New Roman"/>
              </a:rPr>
              <a:t>月</a:t>
            </a:r>
            <a:r>
              <a:rPr lang="en-US" altLang="zh-TW" b="1" dirty="0">
                <a:ea typeface="標楷體"/>
                <a:cs typeface="Times New Roman"/>
              </a:rPr>
              <a:t>16</a:t>
            </a:r>
            <a:r>
              <a:rPr lang="zh-TW" altLang="en-US" b="1" dirty="0">
                <a:ea typeface="標楷體"/>
                <a:cs typeface="Times New Roman"/>
              </a:rPr>
              <a:t>日～</a:t>
            </a:r>
            <a:r>
              <a:rPr lang="en-US" altLang="zh-TW" b="1" dirty="0">
                <a:ea typeface="標楷體"/>
                <a:cs typeface="Times New Roman"/>
              </a:rPr>
              <a:t>1</a:t>
            </a:r>
            <a:r>
              <a:rPr lang="zh-TW" altLang="en-US" b="1" dirty="0">
                <a:ea typeface="標楷體"/>
                <a:cs typeface="Times New Roman"/>
              </a:rPr>
              <a:t>月</a:t>
            </a:r>
            <a:r>
              <a:rPr lang="en-US" altLang="zh-TW" b="1" dirty="0">
                <a:ea typeface="標楷體"/>
                <a:cs typeface="Times New Roman"/>
              </a:rPr>
              <a:t>17</a:t>
            </a:r>
            <a:r>
              <a:rPr lang="zh-TW" altLang="en-US" b="1" dirty="0">
                <a:ea typeface="標楷體"/>
                <a:cs typeface="Times New Roman"/>
              </a:rPr>
              <a:t>日  期末評量</a:t>
            </a:r>
            <a:endParaRPr lang="en-US" altLang="zh-TW" b="1" dirty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 smtClean="0">
                <a:ea typeface="標楷體"/>
                <a:cs typeface="Times New Roman"/>
              </a:rPr>
              <a:t>107</a:t>
            </a:r>
            <a:r>
              <a:rPr lang="zh-TW" altLang="en-US" b="1" dirty="0" smtClean="0">
                <a:ea typeface="標楷體"/>
                <a:cs typeface="Times New Roman"/>
              </a:rPr>
              <a:t>年</a:t>
            </a:r>
            <a:r>
              <a:rPr lang="en-US" altLang="zh-TW" b="1" dirty="0" smtClean="0">
                <a:ea typeface="標楷體"/>
                <a:cs typeface="Times New Roman"/>
              </a:rPr>
              <a:t>1</a:t>
            </a:r>
            <a:r>
              <a:rPr lang="zh-TW" altLang="en-US" b="1" dirty="0">
                <a:ea typeface="標楷體"/>
                <a:cs typeface="Times New Roman"/>
              </a:rPr>
              <a:t>月</a:t>
            </a:r>
            <a:r>
              <a:rPr lang="en-US" altLang="zh-TW" b="1" dirty="0">
                <a:ea typeface="標楷體"/>
                <a:cs typeface="Times New Roman"/>
              </a:rPr>
              <a:t>18</a:t>
            </a:r>
            <a:r>
              <a:rPr lang="zh-TW" altLang="en-US" b="1" dirty="0">
                <a:ea typeface="標楷體"/>
                <a:cs typeface="Times New Roman"/>
              </a:rPr>
              <a:t>日   會長盃三年級跳繩</a:t>
            </a:r>
            <a:r>
              <a:rPr lang="zh-TW" altLang="en-US" b="1" dirty="0" smtClean="0">
                <a:ea typeface="標楷體"/>
                <a:cs typeface="Times New Roman"/>
              </a:rPr>
              <a:t>比賽</a:t>
            </a:r>
            <a:endParaRPr lang="en-US" altLang="zh-TW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>
                <a:ea typeface="標楷體"/>
                <a:cs typeface="Times New Roman"/>
              </a:rPr>
              <a:t>107</a:t>
            </a:r>
            <a:r>
              <a:rPr lang="zh-TW" altLang="en-US" b="1" dirty="0">
                <a:ea typeface="標楷體"/>
                <a:cs typeface="Times New Roman"/>
              </a:rPr>
              <a:t>年</a:t>
            </a:r>
            <a:r>
              <a:rPr lang="en-US" altLang="zh-TW" b="1" dirty="0">
                <a:ea typeface="標楷體"/>
                <a:cs typeface="Times New Roman"/>
              </a:rPr>
              <a:t>1</a:t>
            </a:r>
            <a:r>
              <a:rPr lang="zh-TW" altLang="en-US" b="1" dirty="0" smtClean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22</a:t>
            </a:r>
            <a:r>
              <a:rPr lang="zh-TW" altLang="en-US" b="1" dirty="0" smtClean="0">
                <a:ea typeface="標楷體"/>
                <a:cs typeface="Times New Roman"/>
              </a:rPr>
              <a:t>日～</a:t>
            </a:r>
            <a:r>
              <a:rPr lang="en-US" altLang="zh-TW" b="1" dirty="0" smtClean="0">
                <a:ea typeface="標楷體"/>
                <a:cs typeface="Times New Roman"/>
              </a:rPr>
              <a:t>24</a:t>
            </a:r>
            <a:r>
              <a:rPr lang="zh-TW" altLang="en-US" b="1" dirty="0" smtClean="0">
                <a:ea typeface="標楷體"/>
                <a:cs typeface="Times New Roman"/>
              </a:rPr>
              <a:t>日 第二學期調整上課日</a:t>
            </a:r>
            <a:endParaRPr lang="en-US" altLang="zh-TW" b="1" dirty="0" smtClean="0">
              <a:ea typeface="標楷體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altLang="zh-TW" b="1" dirty="0" smtClean="0">
                <a:ea typeface="標楷體"/>
                <a:cs typeface="Times New Roman"/>
              </a:rPr>
              <a:t>107</a:t>
            </a:r>
            <a:r>
              <a:rPr lang="zh-TW" altLang="en-US" b="1" dirty="0">
                <a:ea typeface="標楷體"/>
                <a:cs typeface="Times New Roman"/>
              </a:rPr>
              <a:t>年</a:t>
            </a:r>
            <a:r>
              <a:rPr lang="en-US" altLang="zh-TW" b="1" dirty="0">
                <a:ea typeface="標楷體"/>
                <a:cs typeface="Times New Roman"/>
              </a:rPr>
              <a:t>1</a:t>
            </a:r>
            <a:r>
              <a:rPr lang="zh-TW" altLang="en-US" b="1" dirty="0">
                <a:ea typeface="標楷體"/>
                <a:cs typeface="Times New Roman"/>
              </a:rPr>
              <a:t>月</a:t>
            </a:r>
            <a:r>
              <a:rPr lang="en-US" altLang="zh-TW" b="1" dirty="0" smtClean="0">
                <a:ea typeface="標楷體"/>
                <a:cs typeface="Times New Roman"/>
              </a:rPr>
              <a:t>24</a:t>
            </a:r>
            <a:r>
              <a:rPr lang="zh-TW" altLang="en-US" b="1" dirty="0" smtClean="0">
                <a:ea typeface="標楷體"/>
                <a:cs typeface="Times New Roman"/>
              </a:rPr>
              <a:t>日  休業式</a:t>
            </a:r>
            <a:endParaRPr lang="en-US" altLang="zh-TW" b="1" dirty="0">
              <a:ea typeface="標楷體"/>
              <a:cs typeface="Times New Roman"/>
            </a:endParaRPr>
          </a:p>
          <a:p>
            <a:pPr lvl="0">
              <a:spcAft>
                <a:spcPts val="1200"/>
              </a:spcAft>
            </a:pPr>
            <a:endParaRPr lang="en-US" altLang="zh-TW" b="1" dirty="0">
              <a:solidFill>
                <a:srgbClr val="91644B">
                  <a:lumMod val="50000"/>
                </a:srgbClr>
              </a:solidFill>
              <a:ea typeface="標楷體"/>
              <a:cs typeface="Times New Roman"/>
            </a:endParaRPr>
          </a:p>
          <a:p>
            <a:pPr marL="0" indent="0">
              <a:buNone/>
            </a:pPr>
            <a:endParaRPr lang="en-US" altLang="zh-TW" b="1" dirty="0" smtClean="0">
              <a:ea typeface="標楷體"/>
              <a:cs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850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華康特粗楷體" pitchFamily="65" charset="-120"/>
                <a:ea typeface="華康特粗楷體" pitchFamily="65" charset="-120"/>
              </a:rPr>
              <a:t>評量</a:t>
            </a:r>
            <a:endParaRPr lang="zh-TW" altLang="en-US" sz="4800" dirty="0">
              <a:latin typeface="華康特粗楷體" pitchFamily="65" charset="-120"/>
              <a:ea typeface="華康特粗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b="1" dirty="0" smtClean="0">
                <a:latin typeface="華康標楷體" pitchFamily="65" charset="-120"/>
                <a:ea typeface="華康標楷體" pitchFamily="65" charset="-120"/>
              </a:rPr>
              <a:t>國語評量</a:t>
            </a:r>
            <a:r>
              <a:rPr lang="zh-TW" altLang="en-US" b="1" dirty="0" smtClean="0">
                <a:latin typeface="華康標楷體" pitchFamily="65" charset="-120"/>
                <a:ea typeface="華康標楷體" pitchFamily="65" charset="-120"/>
              </a:rPr>
              <a:t>方式</a:t>
            </a:r>
            <a:endParaRPr lang="en-US" altLang="zh-TW" b="1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</a:t>
            </a:r>
            <a:r>
              <a:rPr lang="en-US" altLang="zh-TW" dirty="0" smtClean="0">
                <a:latin typeface="華康標楷體" pitchFamily="65" charset="-120"/>
                <a:ea typeface="華康標楷體" pitchFamily="65" charset="-120"/>
              </a:rPr>
              <a:t>1.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期中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期末考佔學期成績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百分之五十</a:t>
            </a:r>
            <a:r>
              <a:rPr lang="zh-TW" altLang="en-US" dirty="0" smtClean="0">
                <a:latin typeface="標楷體"/>
                <a:ea typeface="標楷體"/>
              </a:rPr>
              <a:t>。</a:t>
            </a:r>
            <a:endParaRPr lang="en-US" altLang="zh-TW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</a:t>
            </a:r>
            <a:r>
              <a:rPr lang="en-US" altLang="zh-TW" dirty="0" smtClean="0">
                <a:latin typeface="華康標楷體" pitchFamily="65" charset="-120"/>
                <a:ea typeface="華康標楷體" pitchFamily="65" charset="-120"/>
              </a:rPr>
              <a:t>2.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平時成績佔學期成績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百分之五十</a:t>
            </a:r>
            <a:r>
              <a:rPr lang="zh-TW" altLang="en-US" dirty="0" smtClean="0">
                <a:latin typeface="標楷體"/>
                <a:ea typeface="標楷體"/>
              </a:rPr>
              <a:t>。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</a:t>
            </a:r>
            <a:endParaRPr lang="en-US" altLang="zh-TW" dirty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   評分項目</a:t>
            </a:r>
            <a:r>
              <a:rPr lang="zh-TW" altLang="en-US" dirty="0" smtClean="0">
                <a:latin typeface="標楷體"/>
                <a:ea typeface="標楷體"/>
              </a:rPr>
              <a:t>：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習作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各</a:t>
            </a: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本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作業本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平時 </a:t>
            </a:r>
            <a:endParaRPr lang="en-US" altLang="zh-TW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            考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上課表現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(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小組討論及發    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         表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、個人發表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dirty="0" smtClean="0">
                <a:latin typeface="標楷體"/>
                <a:ea typeface="標楷體"/>
              </a:rPr>
              <a:t>。</a:t>
            </a:r>
            <a:endParaRPr lang="en-US" altLang="zh-TW" dirty="0" smtClean="0">
              <a:latin typeface="標楷體"/>
              <a:ea typeface="標楷體"/>
            </a:endParaRPr>
          </a:p>
          <a:p>
            <a:pPr>
              <a:spcAft>
                <a:spcPts val="600"/>
              </a:spcAft>
              <a:buFont typeface="Wingdings" pitchFamily="2" charset="2"/>
              <a:buChar char="l"/>
            </a:pP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孩童須訂正之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處，煩請</a:t>
            </a: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家長嚴格</a:t>
            </a: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督促，並簽上您的名字，謝謝</a:t>
            </a:r>
            <a:r>
              <a:rPr lang="zh-TW" altLang="en-US" dirty="0" smtClean="0">
                <a:latin typeface="標楷體"/>
                <a:ea typeface="標楷體"/>
              </a:rPr>
              <a:t>。</a:t>
            </a:r>
            <a:endParaRPr lang="en-US" altLang="zh-TW" dirty="0" smtClean="0">
              <a:latin typeface="華康標楷體" pitchFamily="65" charset="-120"/>
              <a:ea typeface="華康標楷體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643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n w="1905">
                  <a:solidFill>
                    <a:prstClr val="white">
                      <a:lumMod val="95000"/>
                    </a:prstClr>
                  </a:solidFill>
                </a:ln>
                <a:latin typeface="標楷體" pitchFamily="65" charset="-120"/>
                <a:ea typeface="標楷體" pitchFamily="65" charset="-120"/>
              </a:rPr>
              <a:t>活動流程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Aft>
                <a:spcPts val="0"/>
              </a:spcAft>
            </a:pPr>
            <a:r>
              <a:rPr lang="zh-TW" altLang="zh-TW" sz="3900" b="1" kern="100" dirty="0">
                <a:latin typeface="Calibri"/>
                <a:ea typeface="標楷體"/>
                <a:cs typeface="Times New Roman"/>
              </a:rPr>
              <a:t>日期：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106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年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9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月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9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日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304800">
              <a:spcAft>
                <a:spcPts val="0"/>
              </a:spcAft>
            </a:pP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地點：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308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教室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      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  </a:t>
            </a:r>
            <a:endParaRPr lang="zh-TW" altLang="zh-TW" sz="3900" b="1" kern="100" dirty="0">
              <a:latin typeface="Calibri"/>
              <a:ea typeface="新細明體"/>
              <a:cs typeface="Times New Roman"/>
            </a:endParaRPr>
          </a:p>
          <a:p>
            <a:pPr marL="306070" lvl="0"/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9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00                     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明湖三十 多元展能   影音播放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306070" lvl="0"/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9:10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～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10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00       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級任</a:t>
            </a:r>
            <a:r>
              <a:rPr lang="zh-TW" altLang="zh-TW" sz="3900" b="1" kern="100" dirty="0">
                <a:latin typeface="Calibri"/>
                <a:ea typeface="標楷體"/>
                <a:cs typeface="Times New Roman"/>
              </a:rPr>
              <a:t>導師班級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經營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說明</a:t>
            </a:r>
            <a:endParaRPr lang="en-US" altLang="zh-TW" sz="3900" b="1" kern="100" dirty="0">
              <a:latin typeface="Calibri"/>
              <a:ea typeface="標楷體"/>
              <a:cs typeface="Times New Roman"/>
            </a:endParaRPr>
          </a:p>
          <a:p>
            <a:pPr marL="0" lvl="0" indent="0">
              <a:buNone/>
            </a:pP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                                     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及班親會 運作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306070" lvl="0"/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10:00</a:t>
            </a:r>
            <a:r>
              <a:rPr lang="zh-TW" altLang="zh-TW" sz="3900" b="1" kern="100" dirty="0">
                <a:latin typeface="Calibri"/>
                <a:ea typeface="標楷體"/>
                <a:cs typeface="Times New Roman"/>
              </a:rPr>
              <a:t>～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11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00     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級</a:t>
            </a:r>
            <a:r>
              <a:rPr lang="zh-TW" altLang="en-US" sz="3900" b="1" kern="100" dirty="0" smtClean="0">
                <a:latin typeface="新細明體"/>
                <a:ea typeface="新細明體"/>
                <a:cs typeface="Times New Roman"/>
              </a:rPr>
              <a:t>、</a:t>
            </a:r>
            <a:r>
              <a:rPr lang="zh-TW" altLang="en-US" sz="3900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科任老師教學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計畫報告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306070" lvl="0"/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11:00</a:t>
            </a:r>
            <a:r>
              <a:rPr lang="zh-TW" altLang="zh-TW" sz="3900" b="1" kern="100" dirty="0">
                <a:latin typeface="Calibri"/>
                <a:ea typeface="標楷體"/>
                <a:cs typeface="Times New Roman"/>
              </a:rPr>
              <a:t> ～</a:t>
            </a:r>
            <a:r>
              <a:rPr lang="en-US" altLang="zh-TW" sz="3900" b="1" kern="100" dirty="0">
                <a:latin typeface="Calibri"/>
                <a:ea typeface="標楷體"/>
                <a:cs typeface="Times New Roman"/>
              </a:rPr>
              <a:t>11</a:t>
            </a:r>
            <a:r>
              <a:rPr lang="zh-TW" altLang="zh-TW" sz="3900" b="1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3900" b="1" kern="100" dirty="0" smtClean="0">
                <a:latin typeface="Calibri"/>
                <a:ea typeface="標楷體"/>
                <a:cs typeface="Times New Roman"/>
              </a:rPr>
              <a:t>50</a:t>
            </a:r>
            <a:r>
              <a:rPr lang="zh-TW" altLang="en-US" sz="3900" b="1" kern="100" dirty="0" smtClean="0">
                <a:latin typeface="Calibri"/>
                <a:ea typeface="標楷體"/>
                <a:cs typeface="Times New Roman"/>
              </a:rPr>
              <a:t>    親師懇談交流</a:t>
            </a:r>
            <a:endParaRPr lang="en-US" altLang="zh-TW" sz="3900" b="1" kern="100" dirty="0" smtClean="0">
              <a:latin typeface="Calibri"/>
              <a:ea typeface="標楷體"/>
              <a:cs typeface="Times New Roman"/>
            </a:endParaRPr>
          </a:p>
          <a:p>
            <a:pPr marL="0" lvl="0" indent="0">
              <a:buNone/>
            </a:pPr>
            <a:r>
              <a:rPr lang="zh-TW" altLang="en-US" sz="3900" b="1" kern="100" dirty="0" smtClean="0">
                <a:latin typeface="標楷體"/>
                <a:ea typeface="標楷體"/>
                <a:cs typeface="Times New Roman"/>
              </a:rPr>
              <a:t>                 </a:t>
            </a:r>
            <a:endParaRPr lang="zh-TW" altLang="zh-TW" sz="39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TW" sz="3900" b="1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3900" b="1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900" b="1" dirty="0" smtClean="0">
                <a:latin typeface="標楷體" pitchFamily="65" charset="-120"/>
                <a:ea typeface="標楷體" pitchFamily="65" charset="-120"/>
              </a:rPr>
              <a:t>00 </a:t>
            </a:r>
            <a:r>
              <a:rPr lang="zh-TW" altLang="en-US" sz="39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900" b="1" dirty="0" smtClean="0">
                <a:latin typeface="標楷體" pitchFamily="65" charset="-120"/>
                <a:ea typeface="標楷體" pitchFamily="65" charset="-120"/>
              </a:rPr>
              <a:t>       珍重</a:t>
            </a:r>
            <a:r>
              <a:rPr lang="zh-TW" altLang="en-US" sz="3900" b="1" dirty="0">
                <a:latin typeface="標楷體" pitchFamily="65" charset="-120"/>
                <a:ea typeface="標楷體" pitchFamily="65" charset="-120"/>
              </a:rPr>
              <a:t>再見</a:t>
            </a:r>
          </a:p>
          <a:p>
            <a:pPr lvl="0">
              <a:buNone/>
            </a:pPr>
            <a:endParaRPr lang="zh-TW" altLang="zh-TW" sz="36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華康特粗楷體" pitchFamily="65" charset="-120"/>
                <a:ea typeface="華康特粗楷體" pitchFamily="65" charset="-120"/>
              </a:rPr>
              <a:t>評量</a:t>
            </a:r>
            <a:endParaRPr lang="zh-TW" altLang="en-US" sz="4800" dirty="0">
              <a:latin typeface="華康特粗楷體" pitchFamily="65" charset="-120"/>
              <a:ea typeface="華康特粗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zh-TW" altLang="en-US" b="1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數學評量</a:t>
            </a:r>
            <a:r>
              <a:rPr lang="zh-TW" altLang="en-US" b="1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方式</a:t>
            </a:r>
            <a:endParaRPr lang="en-US" altLang="zh-TW" b="1" dirty="0" smtClean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endParaRPr lang="en-US" altLang="zh-TW" b="1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1</a:t>
            </a:r>
            <a:r>
              <a:rPr lang="en-US" altLang="zh-TW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.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期中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期末考佔學期成績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百分之五十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  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2.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平時成績佔學期成績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百分之五十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dirty="0" smtClean="0">
                <a:latin typeface="華康標楷體" pitchFamily="65" charset="-120"/>
                <a:ea typeface="華康標楷體" pitchFamily="65" charset="-120"/>
              </a:rPr>
              <a:t>      評分</a:t>
            </a:r>
            <a:r>
              <a:rPr lang="zh-TW" altLang="en-US" dirty="0">
                <a:latin typeface="華康標楷體" pitchFamily="65" charset="-120"/>
                <a:ea typeface="華康標楷體" pitchFamily="65" charset="-120"/>
              </a:rPr>
              <a:t>項目</a:t>
            </a:r>
            <a:r>
              <a:rPr lang="zh-TW" altLang="en-US" dirty="0">
                <a:latin typeface="標楷體"/>
                <a:ea typeface="標楷體"/>
              </a:rPr>
              <a:t>：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習作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平時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考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上課表現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(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小  </a:t>
            </a:r>
            <a:endParaRPr lang="en-US" altLang="zh-TW" dirty="0" smtClean="0">
              <a:solidFill>
                <a:srgbClr val="91644B">
                  <a:lumMod val="5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    組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討論及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發表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、個人發表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dirty="0" smtClean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marL="0" lvl="0" indent="0">
              <a:buNone/>
            </a:pPr>
            <a:endParaRPr lang="en-US" altLang="zh-TW" dirty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lvl="0">
              <a:buFont typeface="Wingdings" pitchFamily="2" charset="2"/>
              <a:buChar char="l"/>
            </a:pP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孩童須訂正之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處，煩請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家長嚴格督促，並簽上您的名字，謝謝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97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特粗楷體" pitchFamily="65" charset="-120"/>
                <a:ea typeface="華康特粗楷體" pitchFamily="65" charset="-120"/>
              </a:rPr>
              <a:t>評量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kern="100" dirty="0" smtClean="0">
                <a:latin typeface="Calibri"/>
                <a:ea typeface="標楷體"/>
                <a:cs typeface="Times New Roman"/>
              </a:rPr>
              <a:t>社會科</a:t>
            </a:r>
            <a:r>
              <a:rPr lang="zh-TW" altLang="zh-TW" b="1" kern="100" dirty="0" smtClean="0">
                <a:latin typeface="Calibri"/>
                <a:ea typeface="標楷體"/>
                <a:cs typeface="Times New Roman"/>
              </a:rPr>
              <a:t>評量方式</a:t>
            </a:r>
            <a:endParaRPr lang="en-US" altLang="zh-TW" b="1" kern="100" dirty="0" smtClean="0">
              <a:latin typeface="Calibri"/>
              <a:ea typeface="標楷體"/>
              <a:cs typeface="Times New Roman"/>
            </a:endParaRPr>
          </a:p>
          <a:p>
            <a:pPr marL="0" lvl="0" indent="0">
              <a:buNone/>
            </a:pP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1.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期中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期末考佔學期成績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百分之五十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   </a:t>
            </a:r>
            <a:endParaRPr lang="en-US" altLang="zh-TW" sz="3000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en-US" altLang="zh-TW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2</a:t>
            </a: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.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平時成績佔學期成績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百分之五十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endParaRPr lang="en-US" altLang="zh-TW" sz="3000" dirty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en-US" altLang="zh-TW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評分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項目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：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習作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</a:rPr>
              <a:t>學習單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平時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考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新細明體"/>
                <a:ea typeface="新細明體"/>
              </a:rPr>
              <a:t>、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上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課表</a:t>
            </a:r>
            <a:endParaRPr lang="en-US" altLang="zh-TW" sz="3000" dirty="0" smtClean="0">
              <a:solidFill>
                <a:srgbClr val="91644B">
                  <a:lumMod val="50000"/>
                </a:srgbClr>
              </a:solidFill>
              <a:latin typeface="華康標楷體" pitchFamily="65" charset="-120"/>
              <a:ea typeface="華康標楷體" pitchFamily="65" charset="-120"/>
            </a:endParaRPr>
          </a:p>
          <a:p>
            <a:pPr marL="0" lvl="0" indent="0">
              <a:buNone/>
            </a:pP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</a:t>
            </a:r>
            <a:r>
              <a:rPr lang="en-US" altLang="zh-TW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   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現</a:t>
            </a:r>
            <a:r>
              <a:rPr lang="en-US" altLang="zh-TW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(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</a:rPr>
              <a:t>小組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</a:rPr>
              <a:t>討論及發表、個人發表</a:t>
            </a:r>
            <a:r>
              <a:rPr lang="en-US" altLang="zh-TW" sz="3000" dirty="0" smtClean="0">
                <a:solidFill>
                  <a:srgbClr val="91644B">
                    <a:lumMod val="50000"/>
                  </a:srgbClr>
                </a:solidFill>
              </a:rPr>
              <a:t>)</a:t>
            </a:r>
            <a:r>
              <a:rPr lang="zh-TW" altLang="en-US" sz="3000" dirty="0" smtClean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sz="3000" dirty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marL="0" lvl="0" indent="0">
              <a:buNone/>
            </a:pPr>
            <a:endParaRPr lang="en-US" altLang="zh-TW" sz="3000" dirty="0">
              <a:solidFill>
                <a:srgbClr val="91644B">
                  <a:lumMod val="50000"/>
                </a:srgbClr>
              </a:solidFill>
              <a:latin typeface="標楷體"/>
              <a:ea typeface="標楷體"/>
            </a:endParaRPr>
          </a:p>
          <a:p>
            <a:pPr lvl="0">
              <a:buFont typeface="Wingdings" pitchFamily="2" charset="2"/>
              <a:buChar char="l"/>
            </a:pP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孩童須訂正之處，煩請家長嚴格督促，並簽上您的名字，謝謝</a:t>
            </a:r>
            <a:r>
              <a:rPr lang="zh-TW" altLang="en-US" sz="3000" dirty="0">
                <a:solidFill>
                  <a:srgbClr val="91644B">
                    <a:lumMod val="50000"/>
                  </a:srgbClr>
                </a:solidFill>
                <a:latin typeface="標楷體"/>
                <a:ea typeface="標楷體"/>
              </a:rPr>
              <a:t>。</a:t>
            </a:r>
            <a:endParaRPr lang="en-US" altLang="zh-TW" b="1" kern="100" dirty="0" smtClean="0">
              <a:latin typeface="Calibri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6863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華康特粗楷體" pitchFamily="65" charset="-120"/>
                <a:ea typeface="華康特粗楷體" pitchFamily="65" charset="-120"/>
              </a:rPr>
              <a:t>評量</a:t>
            </a:r>
            <a:endParaRPr lang="zh-TW" altLang="en-US" sz="4800" dirty="0">
              <a:latin typeface="華康正顏楷體W7" pitchFamily="65" charset="-120"/>
              <a:ea typeface="華康正顏楷體W7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en-US" sz="3600" b="1" kern="100" dirty="0" smtClean="0">
                <a:latin typeface="Calibri"/>
                <a:ea typeface="標楷體"/>
                <a:cs typeface="Times New Roman"/>
              </a:rPr>
              <a:t>綜合活動</a:t>
            </a:r>
            <a:r>
              <a:rPr lang="zh-TW" altLang="zh-TW" sz="3600" b="1" kern="100" dirty="0" smtClean="0">
                <a:latin typeface="Calibri"/>
                <a:ea typeface="標楷體"/>
                <a:cs typeface="Times New Roman"/>
              </a:rPr>
              <a:t>評量</a:t>
            </a:r>
            <a:r>
              <a:rPr lang="zh-TW" altLang="zh-TW" sz="3600" b="1" kern="100" dirty="0" smtClean="0">
                <a:latin typeface="Calibri"/>
                <a:ea typeface="標楷體"/>
                <a:cs typeface="Times New Roman"/>
              </a:rPr>
              <a:t>方式</a:t>
            </a:r>
            <a:endParaRPr lang="en-US" altLang="zh-TW" sz="3600" b="1" kern="100" dirty="0" smtClean="0">
              <a:latin typeface="Calibri"/>
              <a:ea typeface="標楷體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zh-TW" altLang="zh-TW" b="1" kern="100" dirty="0">
              <a:latin typeface="Calibri"/>
              <a:ea typeface="新細明體"/>
              <a:cs typeface="Times New Roman"/>
            </a:endParaRPr>
          </a:p>
          <a:p>
            <a:pPr marL="0" lvl="0" indent="0">
              <a:lnSpc>
                <a:spcPts val="2500"/>
              </a:lnSpc>
              <a:spcAft>
                <a:spcPts val="1200"/>
              </a:spcAft>
              <a:buNone/>
            </a:pP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    </a:t>
            </a:r>
            <a:r>
              <a:rPr lang="en-US" altLang="zh-TW" sz="3600" kern="100" dirty="0" smtClean="0">
                <a:latin typeface="Calibri"/>
                <a:ea typeface="標楷體"/>
                <a:cs typeface="Times New Roman"/>
              </a:rPr>
              <a:t>1.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 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學期成績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佔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百分之百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。</a:t>
            </a:r>
            <a:r>
              <a:rPr lang="en-US" altLang="zh-TW" kern="100" dirty="0">
                <a:latin typeface="Calibri"/>
                <a:ea typeface="標楷體"/>
                <a:cs typeface="Times New Roman"/>
              </a:rPr>
              <a:t>   </a:t>
            </a:r>
            <a:endParaRPr lang="zh-TW" altLang="zh-TW" kern="100" dirty="0">
              <a:latin typeface="Calibri"/>
              <a:ea typeface="新細明體"/>
              <a:cs typeface="Times New Roman"/>
            </a:endParaRPr>
          </a:p>
          <a:p>
            <a:pPr marL="0" lvl="0" indent="0">
              <a:lnSpc>
                <a:spcPts val="3000"/>
              </a:lnSpc>
              <a:buNone/>
            </a:pPr>
            <a:r>
              <a:rPr lang="zh-TW" altLang="en-US" sz="3600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zh-TW" altLang="en-US" sz="3600" kern="100" dirty="0" smtClean="0">
                <a:latin typeface="Calibri"/>
                <a:ea typeface="標楷體"/>
                <a:cs typeface="Times New Roman"/>
              </a:rPr>
              <a:t>   </a:t>
            </a:r>
            <a:r>
              <a:rPr lang="en-US" altLang="zh-TW" sz="3600" kern="100" dirty="0" smtClean="0">
                <a:latin typeface="Calibri"/>
                <a:ea typeface="標楷體"/>
                <a:cs typeface="Times New Roman"/>
              </a:rPr>
              <a:t>2.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評分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項目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：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暑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假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作業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、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兒童朝會、晨光 </a:t>
            </a:r>
            <a:endParaRPr lang="en-US" altLang="zh-TW" kern="100" dirty="0" smtClean="0">
              <a:latin typeface="Calibri"/>
              <a:ea typeface="標楷體"/>
              <a:cs typeface="Times New Roman"/>
            </a:endParaRPr>
          </a:p>
          <a:p>
            <a:pPr marL="0" lvl="0" indent="0">
              <a:lnSpc>
                <a:spcPts val="3000"/>
              </a:lnSpc>
              <a:buNone/>
            </a:pPr>
            <a:r>
              <a:rPr lang="en-US" altLang="zh-TW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                           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時間、打掃、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輔導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專欄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、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主題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</a:t>
            </a:r>
          </a:p>
          <a:p>
            <a:pPr marL="0" lvl="0" indent="0">
              <a:lnSpc>
                <a:spcPts val="3000"/>
              </a:lnSpc>
              <a:buNone/>
            </a:pPr>
            <a:r>
              <a:rPr lang="en-US" altLang="zh-TW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                           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學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單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、</a:t>
            </a:r>
            <a:r>
              <a:rPr lang="zh-TW" altLang="en-US" kern="100" dirty="0" smtClean="0">
                <a:latin typeface="Calibri"/>
                <a:ea typeface="標楷體"/>
                <a:cs typeface="Times New Roman"/>
              </a:rPr>
              <a:t>體表會等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學習表現</a:t>
            </a:r>
            <a:r>
              <a:rPr lang="zh-TW" altLang="zh-TW" kern="100" dirty="0">
                <a:latin typeface="Calibri"/>
                <a:ea typeface="標楷體"/>
                <a:cs typeface="Times New Roman"/>
              </a:rPr>
              <a:t>和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學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   </a:t>
            </a:r>
          </a:p>
          <a:p>
            <a:pPr marL="0" lvl="0" indent="0">
              <a:lnSpc>
                <a:spcPts val="3000"/>
              </a:lnSpc>
              <a:buNone/>
            </a:pPr>
            <a:r>
              <a:rPr lang="en-US" altLang="zh-TW" kern="100" dirty="0">
                <a:latin typeface="Calibri"/>
                <a:ea typeface="標楷體"/>
                <a:cs typeface="Times New Roman"/>
              </a:rPr>
              <a:t> </a:t>
            </a:r>
            <a:r>
              <a:rPr lang="en-US" altLang="zh-TW" kern="100" dirty="0" smtClean="0">
                <a:latin typeface="Calibri"/>
                <a:ea typeface="標楷體"/>
                <a:cs typeface="Times New Roman"/>
              </a:rPr>
              <a:t>                              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習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態度</a:t>
            </a:r>
            <a:r>
              <a:rPr lang="zh-TW" altLang="en-US" kern="100" dirty="0" smtClean="0">
                <a:latin typeface="標楷體"/>
                <a:ea typeface="標楷體"/>
                <a:cs typeface="Times New Roman"/>
              </a:rPr>
              <a:t>、</a:t>
            </a:r>
            <a:r>
              <a:rPr lang="zh-TW" altLang="en-US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上課表現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  <a:latin typeface="華康標楷體" pitchFamily="65" charset="-120"/>
                <a:ea typeface="華康標楷體" pitchFamily="65" charset="-120"/>
              </a:rPr>
              <a:t>(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小組討論  </a:t>
            </a:r>
            <a:r>
              <a:rPr lang="en-US" altLang="zh-TW" dirty="0">
                <a:solidFill>
                  <a:srgbClr val="91644B">
                    <a:lumMod val="50000"/>
                  </a:srgbClr>
                </a:solidFill>
              </a:rPr>
              <a:t> </a:t>
            </a:r>
            <a:r>
              <a:rPr lang="en-US" altLang="zh-TW" dirty="0" smtClean="0">
                <a:solidFill>
                  <a:srgbClr val="91644B">
                    <a:lumMod val="50000"/>
                  </a:srgbClr>
                </a:solidFill>
              </a:rPr>
              <a:t>  </a:t>
            </a:r>
          </a:p>
          <a:p>
            <a:pPr marL="0" lvl="0" indent="0">
              <a:lnSpc>
                <a:spcPts val="3000"/>
              </a:lnSpc>
              <a:buNone/>
            </a:pPr>
            <a:r>
              <a:rPr lang="en-US" altLang="zh-TW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zh-TW" altLang="en-US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及發表、個人發表</a:t>
            </a:r>
            <a:r>
              <a:rPr lang="en-US" altLang="zh-TW" dirty="0" smtClean="0">
                <a:solidFill>
                  <a:srgbClr val="91644B">
                    <a:lumMod val="50000"/>
                  </a:srgbClr>
                </a:solidFill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zh-TW" kern="100" dirty="0" smtClean="0">
                <a:latin typeface="Calibri"/>
                <a:ea typeface="標楷體"/>
                <a:cs typeface="Times New Roman"/>
              </a:rPr>
              <a:t>。</a:t>
            </a:r>
            <a:endParaRPr lang="zh-TW" altLang="zh-TW" kern="100" dirty="0" smtClean="0">
              <a:latin typeface="Calibri"/>
              <a:ea typeface="新細明體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zh-TW" altLang="zh-TW" sz="3600" kern="100" dirty="0">
              <a:latin typeface="Calibri"/>
              <a:ea typeface="新細明體"/>
              <a:cs typeface="Times New Roman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404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教學省思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200000"/>
              </a:lnSpc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在孩子的成長過程中，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ct val="200000"/>
              </a:lnSpc>
              <a:buNone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我們不須送給孩子一個豐富的漁市場，但我們必須教孩子如何去尋找最佳的魚場。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r>
              <a:rPr lang="zh-TW" altLang="en-US" sz="12000" dirty="0">
                <a:latin typeface="標楷體" pitchFamily="65" charset="-120"/>
                <a:ea typeface="標楷體" pitchFamily="65" charset="-120"/>
              </a:rPr>
              <a:t>散會</a:t>
            </a:r>
            <a:r>
              <a:rPr lang="zh-TW" altLang="zh-TW" sz="96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TW" sz="9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492" y="2114532"/>
            <a:ext cx="39068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ct val="150000"/>
              </a:lnSpc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國立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臺中師範學院畢   </a:t>
            </a:r>
          </a:p>
          <a:p>
            <a:pPr lvl="0">
              <a:lnSpc>
                <a:spcPct val="150000"/>
              </a:lnSpc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領有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國小合格教師證</a:t>
            </a:r>
          </a:p>
          <a:p>
            <a:pPr lvl="0">
              <a:lnSpc>
                <a:spcPct val="150000"/>
              </a:lnSpc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電話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0973317468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09171" y="1556792"/>
            <a:ext cx="390689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男生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人，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女生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人，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合計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4"/>
              </a:buBlip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4"/>
              </a:buBlip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endParaRPr lang="zh-TW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4"/>
              </a:buBlip>
            </a:pPr>
            <a:endParaRPr lang="zh-HK" altLang="en-US" sz="2400" dirty="0" smtClean="0">
              <a:solidFill>
                <a:schemeClr val="accent5">
                  <a:lumMod val="50000"/>
                </a:schemeClr>
              </a:solidFill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21187796">
            <a:off x="292096" y="749820"/>
            <a:ext cx="415987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0" baseline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339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zh-TW" altLang="zh-TW" sz="6000" kern="100" dirty="0">
                <a:latin typeface="Calibri"/>
                <a:ea typeface="標楷體"/>
                <a:cs typeface="Times New Roman"/>
              </a:rPr>
              <a:t>班級概況</a:t>
            </a:r>
            <a:endParaRPr lang="zh-HK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630" y="929726"/>
            <a:ext cx="180498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60569"/>
            <a:ext cx="30416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華康標楷體" pitchFamily="65" charset="-120"/>
                <a:ea typeface="華康標楷體" pitchFamily="65" charset="-120"/>
              </a:rPr>
              <a:t>溝通事項</a:t>
            </a:r>
            <a:endParaRPr lang="zh-TW" altLang="en-US" sz="4800" dirty="0">
              <a:latin typeface="華康標楷體" pitchFamily="65" charset="-120"/>
              <a:ea typeface="華康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ts val="3840"/>
              </a:lnSpc>
            </a:pPr>
            <a:r>
              <a:rPr lang="zh-TW" altLang="en-US" b="1" dirty="0" smtClean="0">
                <a:ea typeface="標楷體"/>
                <a:cs typeface="Times New Roman"/>
              </a:rPr>
              <a:t> </a:t>
            </a:r>
            <a:r>
              <a:rPr lang="zh-TW" altLang="en-US" dirty="0" smtClean="0">
                <a:ea typeface="標楷體"/>
                <a:cs typeface="Times New Roman"/>
              </a:rPr>
              <a:t>教育理念</a:t>
            </a:r>
            <a:endParaRPr lang="en-US" altLang="zh-TW" dirty="0" smtClean="0">
              <a:ea typeface="標楷體"/>
              <a:cs typeface="Times New Roman"/>
            </a:endParaRPr>
          </a:p>
          <a:p>
            <a:pPr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班級經營</a:t>
            </a:r>
            <a:r>
              <a:rPr lang="zh-TW" altLang="zh-TW" dirty="0" smtClean="0">
                <a:ea typeface="標楷體"/>
                <a:cs typeface="Times New Roman"/>
              </a:rPr>
              <a:t>理念</a:t>
            </a:r>
            <a:endParaRPr lang="en-US" altLang="zh-TW" dirty="0" smtClean="0">
              <a:ea typeface="標楷體"/>
              <a:cs typeface="Times New Roman"/>
            </a:endParaRPr>
          </a:p>
          <a:p>
            <a:pPr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教育觀念</a:t>
            </a:r>
            <a:r>
              <a:rPr lang="zh-TW" altLang="zh-TW" dirty="0" smtClean="0">
                <a:ea typeface="標楷體"/>
                <a:cs typeface="Times New Roman"/>
              </a:rPr>
              <a:t>溝通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solidFill>
                  <a:srgbClr val="91644B">
                    <a:lumMod val="50000"/>
                  </a:srgbClr>
                </a:solidFill>
                <a:ea typeface="標楷體"/>
                <a:cs typeface="Times New Roman"/>
              </a:rPr>
              <a:t>教學理念和做法補充</a:t>
            </a:r>
            <a:r>
              <a:rPr lang="zh-TW" altLang="zh-TW" dirty="0" smtClean="0">
                <a:solidFill>
                  <a:srgbClr val="91644B">
                    <a:lumMod val="50000"/>
                  </a:srgbClr>
                </a:solidFill>
                <a:ea typeface="標楷體"/>
                <a:cs typeface="Times New Roman"/>
              </a:rPr>
              <a:t>說明</a:t>
            </a:r>
            <a:endParaRPr lang="en-US" altLang="zh-TW" dirty="0" smtClean="0">
              <a:solidFill>
                <a:srgbClr val="91644B">
                  <a:lumMod val="50000"/>
                </a:srgbClr>
              </a:solidFill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請爸爸、媽媽配合的</a:t>
            </a:r>
            <a:r>
              <a:rPr lang="zh-TW" altLang="zh-TW" dirty="0" smtClean="0">
                <a:ea typeface="標楷體"/>
                <a:cs typeface="Times New Roman"/>
              </a:rPr>
              <a:t>事項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閱讀教學理念和</a:t>
            </a:r>
            <a:r>
              <a:rPr lang="zh-TW" altLang="zh-TW" dirty="0" smtClean="0">
                <a:ea typeface="標楷體"/>
                <a:cs typeface="Times New Roman"/>
              </a:rPr>
              <a:t>做法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作業</a:t>
            </a:r>
            <a:r>
              <a:rPr lang="zh-TW" altLang="zh-TW" dirty="0" smtClean="0">
                <a:ea typeface="標楷體"/>
                <a:cs typeface="Times New Roman"/>
              </a:rPr>
              <a:t>說明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r>
              <a:rPr lang="zh-TW" altLang="zh-TW" dirty="0">
                <a:ea typeface="標楷體"/>
                <a:cs typeface="Times New Roman"/>
              </a:rPr>
              <a:t>班級榮譽獎勵制度</a:t>
            </a:r>
            <a:endParaRPr lang="en-US" altLang="zh-TW" dirty="0" smtClean="0">
              <a:ea typeface="標楷體"/>
              <a:cs typeface="Times New Roman"/>
            </a:endParaRPr>
          </a:p>
          <a:p>
            <a:pPr lvl="0">
              <a:lnSpc>
                <a:spcPts val="3840"/>
              </a:lnSpc>
            </a:pPr>
            <a:endParaRPr lang="zh-TW" altLang="en-US" dirty="0">
              <a:solidFill>
                <a:srgbClr val="91644B">
                  <a:lumMod val="50000"/>
                </a:srgbClr>
              </a:solidFill>
            </a:endParaRPr>
          </a:p>
          <a:p>
            <a:pPr marL="0" indent="0">
              <a:buNone/>
            </a:pPr>
            <a:endParaRPr lang="en-US" altLang="zh-TW" dirty="0" smtClean="0">
              <a:ea typeface="標楷體"/>
              <a:cs typeface="Times New Roman"/>
            </a:endParaRPr>
          </a:p>
          <a:p>
            <a:endParaRPr lang="en-US" altLang="zh-TW" b="1" dirty="0" smtClean="0">
              <a:ea typeface="標楷體"/>
              <a:cs typeface="Times New Roman"/>
            </a:endParaRPr>
          </a:p>
          <a:p>
            <a:endParaRPr lang="en-US" altLang="zh-TW" b="1" dirty="0" smtClean="0">
              <a:ea typeface="標楷體"/>
              <a:cs typeface="Times New Roman"/>
            </a:endParaRPr>
          </a:p>
          <a:p>
            <a:pPr marL="0" indent="0">
              <a:buNone/>
            </a:pPr>
            <a:r>
              <a:rPr lang="zh-TW" altLang="en-US" dirty="0" smtClean="0">
                <a:ea typeface="標楷體"/>
                <a:cs typeface="Times New Roman"/>
              </a:rPr>
              <a:t>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80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教育理念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陪孩子一起成長：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所有的學習、思考、解決問題和人互動，皆與模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構有關，所以與其限制孩子，不如引孩子，陪他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一起成長。</a:t>
            </a:r>
          </a:p>
          <a:p>
            <a:pPr lvl="0"/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培養孩子創造力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個人行動的自由是發揮創造力的必要條件，而創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造力即是二十一世紀最具有影響力的成功關鍵。</a:t>
            </a:r>
          </a:p>
          <a:p>
            <a:pPr lvl="0"/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幫助學生找出自己真正的興趣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孩子有了興趣，才會產生強烈的學習動機，才能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達到事半功倍的學習效果。</a:t>
            </a:r>
          </a:p>
          <a:p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班級經營理念報告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親愛的爸爸、媽媽 ：首先恭喜你們的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寶貝升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年級；新學期新氣象、新的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學習領域課程，相信寶貝的心情也是新的。</a:t>
            </a:r>
            <a:endParaRPr lang="zh-TW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每個孩子的天生氣質都不同，讓身為教師和家長的我們一起發揮親師合作的力量，依個別差異、因材施教來引導他們，幫助寶貝成長、茁壯。</a:t>
            </a:r>
          </a:p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以下是親師配合的一些事項與教育的觀念：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教育觀念溝通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個人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的教育理念之一是多鼓勵，少斥責，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尊重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孩子，但絕不放縱。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為了增進子們的學習，並維持必要的學習秩序，我將給予孩子們適當的管教與必要的督導，懇請合作，謝謝！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孩子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表現優良，除了給予口頭獎勵之外，並在孩子們的加分表上加分記錄，以做為拍賣會上的兌換點數或兌換獎品。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教育觀念溝通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家庭</a:t>
            </a:r>
            <a:r>
              <a:rPr lang="zh-TW" altLang="zh-TW" dirty="0" smtClean="0"/>
              <a:t>聯絡簿是你我合作教育的橋樑，煩請爸爸、媽媽務必在百忙之中抽空翻閱，並</a:t>
            </a:r>
            <a:r>
              <a:rPr lang="zh-TW" altLang="en-US" dirty="0" smtClean="0"/>
              <a:t>確實</a:t>
            </a:r>
            <a:r>
              <a:rPr lang="zh-TW" altLang="zh-TW" dirty="0" smtClean="0"/>
              <a:t>檢閱孩子的回家功課是否</a:t>
            </a:r>
            <a:r>
              <a:rPr lang="zh-TW" altLang="en-US" dirty="0" smtClean="0"/>
              <a:t>確實</a:t>
            </a:r>
            <a:r>
              <a:rPr lang="zh-TW" altLang="zh-TW" dirty="0" smtClean="0"/>
              <a:t>完成，以及須攜帶到校的學用品是否準備好，最後再請</a:t>
            </a:r>
            <a:r>
              <a:rPr lang="zh-TW" altLang="zh-TW" dirty="0"/>
              <a:t>簽名確認。</a:t>
            </a:r>
            <a:endParaRPr lang="zh-TW" altLang="zh-TW" dirty="0" smtClean="0"/>
          </a:p>
          <a:p>
            <a:r>
              <a:rPr lang="zh-TW" altLang="zh-TW" dirty="0" smtClean="0"/>
              <a:t>親師聯絡欄上歡迎提供、分享想法。</a:t>
            </a:r>
          </a:p>
          <a:p>
            <a:r>
              <a:rPr lang="zh-TW" altLang="zh-TW" dirty="0" smtClean="0"/>
              <a:t>座位</a:t>
            </a:r>
            <a:r>
              <a:rPr lang="zh-TW" altLang="zh-TW" dirty="0" smtClean="0"/>
              <a:t>安排：原則每二週換一次，另依實際學習情況之需求更換。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n-US" altLang="zh-TW" sz="6700" dirty="0" smtClean="0"/>
              <a:t/>
            </a:r>
            <a:br>
              <a:rPr lang="en-US" altLang="zh-TW" sz="6700" dirty="0" smtClean="0"/>
            </a:br>
            <a:r>
              <a:rPr lang="en-US" altLang="zh-TW" sz="6700" dirty="0"/>
              <a:t/>
            </a:r>
            <a:br>
              <a:rPr lang="en-US" altLang="zh-TW" sz="6700" dirty="0"/>
            </a:br>
            <a:r>
              <a:rPr lang="zh-TW" altLang="zh-TW" dirty="0" smtClean="0"/>
              <a:t>教學理念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和</a:t>
            </a:r>
            <a:r>
              <a:rPr lang="zh-TW" altLang="zh-TW" dirty="0"/>
              <a:t>做法補充說明 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844824"/>
            <a:ext cx="8208912" cy="38164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zh-TW" dirty="0"/>
          </a:p>
          <a:p>
            <a:r>
              <a:rPr lang="zh-TW" altLang="zh-TW" sz="11200" dirty="0" smtClean="0"/>
              <a:t>國語課：</a:t>
            </a:r>
            <a:r>
              <a:rPr lang="en-US" altLang="zh-TW" sz="11200" dirty="0" smtClean="0"/>
              <a:t> </a:t>
            </a:r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1.</a:t>
            </a:r>
            <a:r>
              <a:rPr lang="zh-TW" altLang="en-US" sz="11200" dirty="0" smtClean="0"/>
              <a:t>每一課開始上課前，會先請孩子先閱讀課文內</a:t>
            </a:r>
            <a:endParaRPr lang="en-US" altLang="zh-TW" sz="11200" dirty="0" smtClean="0"/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</a:t>
            </a:r>
            <a:r>
              <a:rPr lang="zh-TW" altLang="en-US" sz="11200" dirty="0" smtClean="0"/>
              <a:t>容，再進行小組討論作者所想傳達的課文訊息</a:t>
            </a:r>
            <a:endParaRPr lang="en-US" altLang="zh-TW" sz="11200" dirty="0" smtClean="0"/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</a:t>
            </a:r>
            <a:r>
              <a:rPr lang="zh-TW" altLang="en-US" sz="11200" dirty="0" smtClean="0"/>
              <a:t>為何。</a:t>
            </a:r>
            <a:endParaRPr lang="en-US" altLang="zh-TW" sz="11200" dirty="0"/>
          </a:p>
          <a:p>
            <a:pPr marL="0" indent="0">
              <a:buNone/>
            </a:pPr>
            <a:r>
              <a:rPr lang="en-US" altLang="zh-TW" sz="11200" dirty="0" smtClean="0"/>
              <a:t>   2.</a:t>
            </a:r>
            <a:r>
              <a:rPr lang="zh-TW" altLang="zh-TW" sz="11200" dirty="0" smtClean="0"/>
              <a:t>每</a:t>
            </a:r>
            <a:r>
              <a:rPr lang="zh-TW" altLang="zh-TW" sz="11200" dirty="0" smtClean="0"/>
              <a:t>節</a:t>
            </a:r>
            <a:r>
              <a:rPr lang="zh-TW" altLang="zh-TW" sz="11200" dirty="0" smtClean="0"/>
              <a:t>上課</a:t>
            </a:r>
            <a:r>
              <a:rPr lang="zh-TW" altLang="en-US" sz="11200" dirty="0" smtClean="0"/>
              <a:t>時，</a:t>
            </a:r>
            <a:r>
              <a:rPr lang="zh-TW" altLang="zh-TW" sz="11200" dirty="0" smtClean="0"/>
              <a:t>會</a:t>
            </a:r>
            <a:r>
              <a:rPr lang="zh-TW" altLang="zh-TW" sz="11200" dirty="0" smtClean="0"/>
              <a:t>先要求每一</a:t>
            </a:r>
            <a:r>
              <a:rPr lang="zh-TW" altLang="zh-TW" sz="11200" dirty="0" smtClean="0"/>
              <a:t>位</a:t>
            </a:r>
            <a:r>
              <a:rPr lang="zh-TW" altLang="en-US" sz="11200" dirty="0" smtClean="0"/>
              <a:t>孩子</a:t>
            </a:r>
            <a:r>
              <a:rPr lang="zh-TW" altLang="zh-TW" sz="11200" dirty="0" smtClean="0"/>
              <a:t>開口</a:t>
            </a:r>
            <a:r>
              <a:rPr lang="zh-TW" altLang="zh-TW" sz="11200" dirty="0" smtClean="0"/>
              <a:t>朗誦</a:t>
            </a:r>
            <a:r>
              <a:rPr lang="zh-TW" altLang="zh-TW" sz="11200" dirty="0" smtClean="0"/>
              <a:t>一</a:t>
            </a:r>
            <a:r>
              <a:rPr lang="en-US" altLang="zh-TW" sz="11200" dirty="0" smtClean="0"/>
              <a:t> </a:t>
            </a:r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</a:t>
            </a:r>
            <a:r>
              <a:rPr lang="zh-TW" altLang="zh-TW" sz="11200" dirty="0" smtClean="0"/>
              <a:t>句</a:t>
            </a:r>
            <a:r>
              <a:rPr lang="zh-TW" altLang="zh-TW" sz="11200" dirty="0" smtClean="0"/>
              <a:t>課文（含標點符號），以訓練</a:t>
            </a:r>
            <a:r>
              <a:rPr lang="zh-TW" altLang="zh-TW" sz="11200" dirty="0" smtClean="0"/>
              <a:t>他們</a:t>
            </a:r>
            <a:r>
              <a:rPr lang="zh-TW" altLang="zh-TW" sz="11200" dirty="0"/>
              <a:t>對文字的</a:t>
            </a:r>
            <a:endParaRPr lang="en-US" altLang="zh-TW" sz="11200" dirty="0" smtClean="0"/>
          </a:p>
          <a:p>
            <a:pPr marL="0" indent="0">
              <a:buNone/>
            </a:pPr>
            <a:r>
              <a:rPr lang="en-US" altLang="zh-TW" sz="11200" dirty="0" smtClean="0"/>
              <a:t>     </a:t>
            </a:r>
            <a:r>
              <a:rPr lang="zh-TW" altLang="zh-TW" sz="11200" dirty="0" smtClean="0"/>
              <a:t>專注</a:t>
            </a:r>
            <a:r>
              <a:rPr lang="zh-TW" altLang="zh-TW" sz="11200" dirty="0" smtClean="0"/>
              <a:t>力、口頭表達能力及大聲開口膽量，再</a:t>
            </a:r>
            <a:r>
              <a:rPr lang="zh-TW" altLang="zh-TW" sz="11200" dirty="0" smtClean="0"/>
              <a:t>進</a:t>
            </a:r>
            <a:r>
              <a:rPr lang="en-US" altLang="zh-TW" sz="11200" dirty="0" smtClean="0"/>
              <a:t>  </a:t>
            </a:r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</a:t>
            </a:r>
            <a:r>
              <a:rPr lang="zh-TW" altLang="zh-TW" sz="11200" dirty="0" smtClean="0"/>
              <a:t>行當日</a:t>
            </a:r>
            <a:r>
              <a:rPr lang="zh-TW" altLang="en-US" sz="11200" dirty="0" smtClean="0"/>
              <a:t>教學</a:t>
            </a:r>
            <a:r>
              <a:rPr lang="zh-TW" altLang="zh-TW" sz="11200" dirty="0" smtClean="0"/>
              <a:t>課程。</a:t>
            </a:r>
            <a:endParaRPr lang="zh-TW" altLang="zh-TW" sz="11200" dirty="0" smtClean="0"/>
          </a:p>
          <a:p>
            <a:pPr marL="0" indent="0">
              <a:buNone/>
            </a:pPr>
            <a:r>
              <a:rPr lang="en-US" altLang="zh-TW" sz="11200" dirty="0" smtClean="0"/>
              <a:t>   3.</a:t>
            </a:r>
            <a:r>
              <a:rPr lang="zh-TW" altLang="zh-TW" sz="11200" dirty="0" smtClean="0"/>
              <a:t>另</a:t>
            </a:r>
            <a:r>
              <a:rPr lang="zh-TW" altLang="zh-TW" sz="11200" dirty="0" smtClean="0"/>
              <a:t>依課程完成的進度進行個人或小組討論</a:t>
            </a:r>
            <a:r>
              <a:rPr lang="zh-TW" altLang="zh-TW" sz="11200" dirty="0" smtClean="0"/>
              <a:t>、</a:t>
            </a:r>
            <a:endParaRPr lang="en-US" altLang="zh-TW" sz="11200" dirty="0" smtClean="0"/>
          </a:p>
          <a:p>
            <a:pPr marL="0" indent="0">
              <a:buNone/>
            </a:pPr>
            <a:r>
              <a:rPr lang="en-US" altLang="zh-TW" sz="11200" dirty="0"/>
              <a:t> </a:t>
            </a:r>
            <a:r>
              <a:rPr lang="en-US" altLang="zh-TW" sz="11200" dirty="0" smtClean="0"/>
              <a:t>     </a:t>
            </a:r>
            <a:r>
              <a:rPr lang="zh-TW" altLang="zh-TW" sz="11200" dirty="0" smtClean="0"/>
              <a:t>分析</a:t>
            </a:r>
            <a:r>
              <a:rPr lang="zh-TW" altLang="zh-TW" sz="11200" dirty="0" smtClean="0"/>
              <a:t>、發表、分享、評量。</a:t>
            </a:r>
          </a:p>
          <a:p>
            <a:pPr marL="0" indent="0">
              <a:buNone/>
            </a:pPr>
            <a:r>
              <a:rPr lang="en-US" altLang="zh-TW" sz="11200" dirty="0" smtClean="0"/>
              <a:t> </a:t>
            </a:r>
            <a:endParaRPr lang="zh-TW" altLang="zh-TW" sz="11200" dirty="0" smtClean="0"/>
          </a:p>
        </p:txBody>
      </p:sp>
    </p:spTree>
    <p:extLst>
      <p:ext uri="{BB962C8B-B14F-4D97-AF65-F5344CB8AC3E}">
        <p14:creationId xmlns:p14="http://schemas.microsoft.com/office/powerpoint/2010/main" val="1553514121"/>
      </p:ext>
    </p:extLst>
  </p:cSld>
  <p:clrMapOvr>
    <a:masterClrMapping/>
  </p:clrMapOvr>
</p:sld>
</file>

<file path=ppt/theme/theme1.xml><?xml version="1.0" encoding="utf-8"?>
<a:theme xmlns:a="http://schemas.openxmlformats.org/drawingml/2006/main" name="MSC_MS_EA_Academic_ID07">
  <a:themeElements>
    <a:clrScheme name="Calligraphy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A10F910-ECBC-46A9-9AC9-54A06DD43F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MSC_MS_EA_Academic_ID07</Template>
  <TotalTime>0</TotalTime>
  <Words>1654</Words>
  <Application>Microsoft Office PowerPoint</Application>
  <PresentationFormat>如螢幕大小 (4:3)</PresentationFormat>
  <Paragraphs>181</Paragraphs>
  <Slides>24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MSC_MS_EA_Academic_ID07</vt:lpstr>
      <vt:lpstr>三年八班學校日</vt:lpstr>
      <vt:lpstr>活動流程</vt:lpstr>
      <vt:lpstr>PowerPoint 簡報</vt:lpstr>
      <vt:lpstr>溝通事項</vt:lpstr>
      <vt:lpstr>教育理念</vt:lpstr>
      <vt:lpstr>班級經營理念報告</vt:lpstr>
      <vt:lpstr>教育觀念溝通</vt:lpstr>
      <vt:lpstr>教育觀念溝通</vt:lpstr>
      <vt:lpstr>  教學理念 和做法補充說明  </vt:lpstr>
      <vt:lpstr>教學理念 和做法補充說明  </vt:lpstr>
      <vt:lpstr>教學理念 和做法補充說明  </vt:lpstr>
      <vt:lpstr>閱讀教學理念和做法 </vt:lpstr>
      <vt:lpstr>本學期請爸爸、媽媽配合的事項</vt:lpstr>
      <vt:lpstr>本學期請爸爸、媽媽配合的事項</vt:lpstr>
      <vt:lpstr>本學期請爸爸、媽媽配合的事項</vt:lpstr>
      <vt:lpstr>本學期請爸爸、媽媽配合的事項</vt:lpstr>
      <vt:lpstr>本學期重要活動</vt:lpstr>
      <vt:lpstr>本學期重要活動</vt:lpstr>
      <vt:lpstr>評量</vt:lpstr>
      <vt:lpstr>評量</vt:lpstr>
      <vt:lpstr>評量</vt:lpstr>
      <vt:lpstr>評量</vt:lpstr>
      <vt:lpstr>教學省思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2012-05-21T15:21:32Z</dcterms:created>
  <dcterms:modified xsi:type="dcterms:W3CDTF">2017-09-01T09:38:21Z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TC103626459990</vt:lpwstr>
  </property>
</Properties>
</file>